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  <p:sldMasterId id="2147483672" r:id="rId7"/>
    <p:sldMasterId id="214748367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</p:sldIdLst>
  <p:sldSz cy="6858000" cx="9144000"/>
  <p:notesSz cx="6881800" cy="9710725"/>
  <p:embeddedFontLst>
    <p:embeddedFont>
      <p:font typeface="Quattrocento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60100D3-EE17-4F6D-9F65-7AE97D40E2E8}">
  <a:tblStyle styleId="{C60100D3-EE17-4F6D-9F65-7AE97D40E2E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0" Type="http://schemas.openxmlformats.org/officeDocument/2006/relationships/font" Target="fonts/QuattrocentoSans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font" Target="fonts/QuattrocentoSans-bold.fntdata"/><Relationship Id="rId23" Type="http://schemas.openxmlformats.org/officeDocument/2006/relationships/slide" Target="slides/slide14.xml"/><Relationship Id="rId67" Type="http://schemas.openxmlformats.org/officeDocument/2006/relationships/font" Target="fonts/QuattrocentoSans-regular.fntdata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QuattrocentoSans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8291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97312" y="0"/>
            <a:ext cx="298291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223375"/>
            <a:ext cx="2982912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97312" y="9223375"/>
            <a:ext cx="2982912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2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4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:notes"/>
          <p:cNvSpPr txBox="1"/>
          <p:nvPr/>
        </p:nvSpPr>
        <p:spPr>
          <a:xfrm>
            <a:off x="3897312" y="9223375"/>
            <a:ext cx="2982912" cy="485775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9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2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5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8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4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5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7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8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9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1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2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3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4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5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6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7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7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8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9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9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0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1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1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2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3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4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4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5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6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6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7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688975" y="4613275"/>
            <a:ext cx="5505450" cy="4368800"/>
          </a:xfrm>
          <a:prstGeom prst="rect">
            <a:avLst/>
          </a:prstGeom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/>
          <p:nvPr>
            <p:ph idx="2" type="sldImg"/>
          </p:nvPr>
        </p:nvSpPr>
        <p:spPr>
          <a:xfrm>
            <a:off x="1014412" y="728662"/>
            <a:ext cx="4854575" cy="3641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>
  <p:cSld name="Somente títul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body"/>
          </p:nvPr>
        </p:nvSpPr>
        <p:spPr>
          <a:xfrm>
            <a:off x="112564" y="1049668"/>
            <a:ext cx="8947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body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omente título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9" name="Google Shape;12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3" name="Google Shape;143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5" name="Google Shape;14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1" name="Google Shape;151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 rot="5400000">
            <a:off x="2396331" y="57943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2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/>
        </p:nvSpPr>
        <p:spPr>
          <a:xfrm>
            <a:off x="0" y="938212"/>
            <a:ext cx="9144000" cy="73025"/>
          </a:xfrm>
          <a:prstGeom prst="rect">
            <a:avLst/>
          </a:prstGeom>
          <a:gradFill>
            <a:gsLst>
              <a:gs pos="0">
                <a:srgbClr val="767676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5.png"/><Relationship Id="rId13" Type="http://schemas.openxmlformats.org/officeDocument/2006/relationships/image" Target="../media/image11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http://www.w3c.br/Home/WebHome" TargetMode="External"/><Relationship Id="rId10" Type="http://schemas.openxmlformats.org/officeDocument/2006/relationships/hyperlink" Target="http://dblp.uni-trier.de/db/" TargetMode="External"/><Relationship Id="rId12" Type="http://schemas.openxmlformats.org/officeDocument/2006/relationships/hyperlink" Target="http://www.jstor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sibi.usp.br/" TargetMode="External"/><Relationship Id="rId4" Type="http://schemas.openxmlformats.org/officeDocument/2006/relationships/hyperlink" Target="http://www.bibliotecadigital.unicamp.br/" TargetMode="External"/><Relationship Id="rId9" Type="http://schemas.openxmlformats.org/officeDocument/2006/relationships/hyperlink" Target="https://scholar.google.com.br/" TargetMode="External"/><Relationship Id="rId5" Type="http://schemas.openxmlformats.org/officeDocument/2006/relationships/hyperlink" Target="http://www.acervodigital.unesp.br/" TargetMode="External"/><Relationship Id="rId6" Type="http://schemas.openxmlformats.org/officeDocument/2006/relationships/hyperlink" Target="http://citeseerx.ist.psu.edu/index" TargetMode="External"/><Relationship Id="rId7" Type="http://schemas.openxmlformats.org/officeDocument/2006/relationships/hyperlink" Target="http://www.periodicos.capes.gov.br/" TargetMode="External"/><Relationship Id="rId8" Type="http://schemas.openxmlformats.org/officeDocument/2006/relationships/hyperlink" Target="http://dl.acm.or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techtudo.com.br/dicas-e-tutoriais/noticia/2017/01/como-acessar-o-google-americano-em-ingles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ps.google.com/locationhistory/b/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cholar.google.com.br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imghp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archive.org/web/" TargetMode="External"/><Relationship Id="rId4" Type="http://schemas.openxmlformats.org/officeDocument/2006/relationships/hyperlink" Target="https://archive-it.org/" TargetMode="External"/><Relationship Id="rId5" Type="http://schemas.openxmlformats.org/officeDocument/2006/relationships/hyperlink" Target="http://archive.org/web/web.php" TargetMode="External"/><Relationship Id="rId6" Type="http://schemas.openxmlformats.org/officeDocument/2006/relationships/hyperlink" Target="https://archive-it.org/" TargetMode="External"/><Relationship Id="rId7" Type="http://schemas.openxmlformats.org/officeDocument/2006/relationships/hyperlink" Target="https://archive.org/" TargetMode="External"/><Relationship Id="rId8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chive-it.org/" TargetMode="External"/><Relationship Id="rId4" Type="http://schemas.openxmlformats.org/officeDocument/2006/relationships/hyperlink" Target="http://archive.is/" TargetMode="External"/><Relationship Id="rId5" Type="http://schemas.openxmlformats.org/officeDocument/2006/relationships/hyperlink" Target="http://webcitation.org/" TargetMode="External"/><Relationship Id="rId6" Type="http://schemas.openxmlformats.org/officeDocument/2006/relationships/hyperlink" Target="http://timetravel.mementoweb.org/" TargetMode="External"/><Relationship Id="rId7" Type="http://schemas.openxmlformats.org/officeDocument/2006/relationships/hyperlink" Target="http://www.freezepage.com/" TargetMode="External"/><Relationship Id="rId8" Type="http://schemas.openxmlformats.org/officeDocument/2006/relationships/hyperlink" Target="https://app.stillio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dropbox.com/" TargetMode="External"/><Relationship Id="rId4" Type="http://schemas.openxmlformats.org/officeDocument/2006/relationships/hyperlink" Target="https://www.google.com/intl/pt/drive/" TargetMode="External"/><Relationship Id="rId5" Type="http://schemas.openxmlformats.org/officeDocument/2006/relationships/image" Target="../media/image1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fullpapers" TargetMode="External"/><Relationship Id="rId4" Type="http://schemas.openxmlformats.org/officeDocument/2006/relationships/hyperlink" Target="http://www.csbc2016.com.br/" TargetMode="External"/><Relationship Id="rId5" Type="http://schemas.openxmlformats.org/officeDocument/2006/relationships/hyperlink" Target="http://www.cbie2016.facom.ufu.br/pt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bbm.usp.br/" TargetMode="External"/><Relationship Id="rId4" Type="http://schemas.openxmlformats.org/officeDocument/2006/relationships/hyperlink" Target="http://www2.senado.leg.br/bdsf/" TargetMode="External"/><Relationship Id="rId5" Type="http://schemas.openxmlformats.org/officeDocument/2006/relationships/hyperlink" Target="http://www.bvmemorial.fapesp.br/php/index.php" TargetMode="External"/><Relationship Id="rId6" Type="http://schemas.openxmlformats.org/officeDocument/2006/relationships/hyperlink" Target="http://www.gutenberg.org/wiki/PT_Principal" TargetMode="External"/><Relationship Id="rId7" Type="http://schemas.openxmlformats.org/officeDocument/2006/relationships/hyperlink" Target="http://www.bl.uk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hyperlink" Target="https://books.google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hyperlink" Target="https://googlebookdownloader.codeplex.com/" TargetMode="External"/><Relationship Id="rId5" Type="http://schemas.openxmlformats.org/officeDocument/2006/relationships/hyperlink" Target="https://googlebookdownloader.codeplex.com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hyperlink" Target="https://play.google.com/books" TargetMode="External"/><Relationship Id="rId5" Type="http://schemas.openxmlformats.org/officeDocument/2006/relationships/hyperlink" Target="https://play.google.com/book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hyperlink" Target="https://www.amazon.com.b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gutenberg.org/" TargetMode="External"/><Relationship Id="rId4" Type="http://schemas.openxmlformats.org/officeDocument/2006/relationships/hyperlink" Target="https://www.amazon.com.br/b/ref=nav__kb_free?ie=UTF8&amp;node=6311441011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mendeley.com/" TargetMode="External"/><Relationship Id="rId4" Type="http://schemas.openxmlformats.org/officeDocument/2006/relationships/hyperlink" Target="https://www.zotero.org/" TargetMode="External"/><Relationship Id="rId5" Type="http://schemas.openxmlformats.org/officeDocument/2006/relationships/hyperlink" Target="http://endnote.com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coderprog.com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fastformat.co/b/fastref" TargetMode="External"/><Relationship Id="rId4" Type="http://schemas.openxmlformats.org/officeDocument/2006/relationships/hyperlink" Target="http://www.more.ufsc.br/" TargetMode="External"/><Relationship Id="rId5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0" y="5481637"/>
            <a:ext cx="9144000" cy="238125"/>
          </a:xfrm>
          <a:prstGeom prst="rect">
            <a:avLst/>
          </a:prstGeom>
          <a:gradFill>
            <a:gsLst>
              <a:gs pos="0">
                <a:srgbClr val="767676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0" y="574675"/>
            <a:ext cx="9078912" cy="757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lang="en-US" sz="4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Métodosxxxx e Técnicas de Pesquisa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b="1" i="0" lang="en-US" sz="2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tema, fontes de pesquisa e noções de busca na internet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737" y="5881687"/>
            <a:ext cx="1866900" cy="68738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647700" y="5881687"/>
            <a:ext cx="784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Lafayette B. Melo</a:t>
            </a:r>
            <a:endParaRPr/>
          </a:p>
        </p:txBody>
      </p:sp>
      <p:sp>
        <p:nvSpPr>
          <p:cNvPr descr="https://encrypted-tbn3.gstatic.com/images?q=tbn:ANd9GcTXgNcgcYdtczxOv3-RrJLWox88h_reNJ9Ly9EcuIgPBMCAkMd9" id="175" name="Google Shape;175;p27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revista.espiritolivre.org/wp-content/uploads/2015/02/pesquisa-cien.jpg" id="176" name="Google Shape;17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062" y="2020887"/>
            <a:ext cx="4240212" cy="24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fontes de pesquisa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112712" y="1049337"/>
            <a:ext cx="8947150" cy="1236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procurando fontes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fontes populares	    fontes de notícias		fontes acadêmicas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2565400"/>
            <a:ext cx="1106487" cy="442912"/>
          </a:xfrm>
          <a:prstGeom prst="rect">
            <a:avLst/>
          </a:prstGeom>
          <a:noFill/>
          <a:ln>
            <a:noFill/>
          </a:ln>
        </p:spPr>
      </p:pic>
      <p:sp>
        <p:nvSpPr>
          <p:cNvPr descr="Resultado de imagem para facebook" id="246" name="Google Shape;246;p36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Resultado de imagem para facebook" id="247" name="Google Shape;247;p36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475" y="3411537"/>
            <a:ext cx="461962" cy="41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925" y="3830637"/>
            <a:ext cx="8667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7662" y="4159250"/>
            <a:ext cx="904875" cy="91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65525" y="2424112"/>
            <a:ext cx="1296987" cy="54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79887" y="3814762"/>
            <a:ext cx="1552575" cy="41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65425" y="3381375"/>
            <a:ext cx="17621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62262" y="4625975"/>
            <a:ext cx="1241425" cy="46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13225" y="4806950"/>
            <a:ext cx="1144587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62337" y="5797550"/>
            <a:ext cx="146685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nuvem" id="257" name="Google Shape;257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68900" y="2074862"/>
            <a:ext cx="4830762" cy="42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6894512" y="3170237"/>
            <a:ext cx="2293937" cy="210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Artigos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Dissertações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Livros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E-books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...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fontes de pesquisa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0" y="1973262"/>
            <a:ext cx="8243887" cy="413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quem é o autor?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quem publica?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qual é o objetivo?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há algum viés/tendenciosidade?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468312" y="1238250"/>
            <a:ext cx="8340725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perguntando sobre as fontes selecionadas 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fontes de pesquisa</a:t>
            </a:r>
            <a:endParaRPr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112712" y="1049337"/>
            <a:ext cx="894715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fontes de pesquisa devem ser reconhecidas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quem não consulta fontes não faz pesquisa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pesquisa em bibliotecas e acervos bibliográficos é ainda fundamental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bibliotecas são classificadas por dois sistemas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Melvil Dewey – Classificação decimal de Dewey – CDD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Sistema de classificação decimal universal – CDU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fontes de pesquisa</a:t>
            </a:r>
            <a:endParaRPr/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112712" y="1049337"/>
            <a:ext cx="894715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bibliotecas informatizadas</a:t>
            </a:r>
            <a:endParaRPr/>
          </a:p>
          <a:p>
            <a:pPr indent="-1016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1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coleção de livros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livros de referência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periódicos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tipos de informação</a:t>
            </a:r>
            <a:endParaRPr/>
          </a:p>
          <a:p>
            <a:pPr indent="-1016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1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primárias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secundárias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fontes quanto à utilização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materiais de consulta 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materiais de leitura corrente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catálogos 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4000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fontes de pesquisa</a:t>
            </a:r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112712" y="1049337"/>
            <a:ext cx="894715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acervos digitais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http://www.sibi.usp.br/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USP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http://www.bibliotecadigital.unicamp.br/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UNICAMP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http://www.acervodigital.unesp.br/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UNESP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http://citeseerx.ist.psu.edu/index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CiteSeerX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http://www.periodicos.capes.gov.br/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Periódicos CAPES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http://dl.acm.org/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ACM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https://scholar.google.com.br/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Google Acadêmico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http://dblp.uni-trier.de/db/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DBLP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http://www.w3c.br/Home/WebHome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W3C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http://www.jstor.org/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JSTOR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noções de busca na internet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304800" y="10969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 estamos e quem somos indica que pesquisa fazemos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Google é configurado para buscas no país em que você está e “quem somos” depende da máquina, autenticação, dispositivo...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304800" y="10969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como fazer para entrar no Google dos Estados Unidos?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Veja os passos aqui: </a:t>
            </a:r>
            <a:r>
              <a:rPr b="0" i="0"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https://www.techtudo.com.br/dicas-e-tutoriais/noticia/2017/01/como-acessar-o-google-americano-em-ingles.html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371475" y="165100"/>
            <a:ext cx="82296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5"/>
          <p:cNvSpPr txBox="1"/>
          <p:nvPr>
            <p:ph idx="1" type="body"/>
          </p:nvPr>
        </p:nvSpPr>
        <p:spPr>
          <a:xfrm>
            <a:off x="304800" y="10969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local e informações como clima e restaurantes são armazenados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seu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também em </a:t>
            </a:r>
            <a:r>
              <a:rPr b="0" i="0"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https://maps.google.com/locationhistory/b/0 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tópicos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100012" y="1042987"/>
            <a:ext cx="8943975" cy="5815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fontes de pesquisa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noções de busca na internet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segredos do Google Acadêmico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exercício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encontrando imagens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encontrando informações que não estão mais na Web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onde guardo o material encontrado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fichamento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como adquirir livros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como gerenciar a revisão bibliográfica</a:t>
            </a:r>
            <a:endParaRPr/>
          </a:p>
          <a:p>
            <a:pPr indent="-190500" lvl="0" marL="342900" marR="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371475" y="165100"/>
            <a:ext cx="82296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304800" y="10969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palavras-chave precisam ser adaptadas para seu objetivo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pense bem sobre o que você quer realmente pesquisar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escolha termos que você acha que realmente vão aparecer na página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coloque-se no lugar de quem produziu o material que você vai pesquisar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mantenha-se no tópico, escolha a menor quantidade de termos mais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significativos na linguagem que você espera ver no material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ex.: como você faria se quisesse encontrar livros didáticos de português?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ex.: como faria para encontrar dados para uma pesquisa sobre o discurso de pais de crianças autistas?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371475" y="165100"/>
            <a:ext cx="82296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304800" y="10969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ordem das palavras e sua relação com outras palavras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palavras em conjunto com outros termos precisam ser testadas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alguns termos e caracteres são ignorados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Google reconhece hífens, barras, pontos, sinais de igual e apóstrofos como conectores de frases mas não alguns sinais de pontuação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 há pesquisas específicas na página de um site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ex.: que resultados há para os homens, homens e homens os?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ex.: como pesquisar o termo .com?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ex.: como fazer para pesquisar materiais de ensino com assuntos da primeira aula de programação?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371475" y="165100"/>
            <a:ext cx="82296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304800" y="10969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interpretando melhor os resultados do Google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pesquisadores não podem prescindir de pistas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complementos da digitação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painéis à direita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rodapé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há uma combinação muito grande que varia conforme os objetos e a ferramenta de pesquisa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" y="4252912"/>
            <a:ext cx="6686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00150"/>
            <a:ext cx="9144000" cy="41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9"/>
          <p:cNvSpPr/>
          <p:nvPr/>
        </p:nvSpPr>
        <p:spPr>
          <a:xfrm rot="-3780000">
            <a:off x="4426743" y="1318418"/>
            <a:ext cx="214312" cy="571500"/>
          </a:xfrm>
          <a:prstGeom prst="upArrow">
            <a:avLst>
              <a:gd fmla="val 405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4778375" y="1638300"/>
            <a:ext cx="18351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busca por teclado virtual e voz</a:t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 rot="2340000">
            <a:off x="495300" y="1782762"/>
            <a:ext cx="212725" cy="571500"/>
          </a:xfrm>
          <a:prstGeom prst="upArrow">
            <a:avLst>
              <a:gd fmla="val 402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9"/>
          <p:cNvSpPr txBox="1"/>
          <p:nvPr/>
        </p:nvSpPr>
        <p:spPr>
          <a:xfrm rot="2340000">
            <a:off x="-111125" y="2589212"/>
            <a:ext cx="183673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sugestões de pesquisa</a:t>
            </a:r>
            <a:endParaRPr/>
          </a:p>
        </p:txBody>
      </p:sp>
      <p:sp>
        <p:nvSpPr>
          <p:cNvPr id="340" name="Google Shape;340;p49"/>
          <p:cNvSpPr/>
          <p:nvPr/>
        </p:nvSpPr>
        <p:spPr>
          <a:xfrm>
            <a:off x="3406775" y="1317625"/>
            <a:ext cx="212725" cy="655637"/>
          </a:xfrm>
          <a:prstGeom prst="upArrow">
            <a:avLst>
              <a:gd fmla="val 3504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 rot="-360000">
            <a:off x="2965450" y="1909762"/>
            <a:ext cx="142240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caixa de busca</a:t>
            </a:r>
            <a:endParaRPr/>
          </a:p>
        </p:txBody>
      </p:sp>
      <p:sp>
        <p:nvSpPr>
          <p:cNvPr id="342" name="Google Shape;342;p49"/>
          <p:cNvSpPr/>
          <p:nvPr/>
        </p:nvSpPr>
        <p:spPr>
          <a:xfrm rot="2820000">
            <a:off x="8366918" y="1653381"/>
            <a:ext cx="214312" cy="571500"/>
          </a:xfrm>
          <a:prstGeom prst="upArrow">
            <a:avLst>
              <a:gd fmla="val 405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9"/>
          <p:cNvSpPr txBox="1"/>
          <p:nvPr/>
        </p:nvSpPr>
        <p:spPr>
          <a:xfrm rot="1500000">
            <a:off x="7329487" y="2036762"/>
            <a:ext cx="1517650" cy="9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acesso a configurações e pesquisa avançada</a:t>
            </a:r>
            <a:endParaRPr/>
          </a:p>
        </p:txBody>
      </p:sp>
      <p:sp>
        <p:nvSpPr>
          <p:cNvPr id="344" name="Google Shape;344;p49"/>
          <p:cNvSpPr/>
          <p:nvPr/>
        </p:nvSpPr>
        <p:spPr>
          <a:xfrm rot="7860000">
            <a:off x="7902575" y="1181100"/>
            <a:ext cx="212725" cy="571500"/>
          </a:xfrm>
          <a:prstGeom prst="upArrow">
            <a:avLst>
              <a:gd fmla="val 402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 rot="-900000">
            <a:off x="6948487" y="720725"/>
            <a:ext cx="15176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exibição dos resultados</a:t>
            </a:r>
            <a:endParaRPr/>
          </a:p>
        </p:txBody>
      </p:sp>
      <p:sp>
        <p:nvSpPr>
          <p:cNvPr id="346" name="Google Shape;346;p49"/>
          <p:cNvSpPr/>
          <p:nvPr/>
        </p:nvSpPr>
        <p:spPr>
          <a:xfrm rot="-2520000">
            <a:off x="7285037" y="3406775"/>
            <a:ext cx="212725" cy="571500"/>
          </a:xfrm>
          <a:prstGeom prst="upArrow">
            <a:avLst>
              <a:gd fmla="val 402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9"/>
          <p:cNvSpPr txBox="1"/>
          <p:nvPr/>
        </p:nvSpPr>
        <p:spPr>
          <a:xfrm rot="-600000">
            <a:off x="7115175" y="3852862"/>
            <a:ext cx="151923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informações adicionais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2" y="633412"/>
            <a:ext cx="8943975" cy="5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0"/>
          <p:cNvSpPr/>
          <p:nvPr/>
        </p:nvSpPr>
        <p:spPr>
          <a:xfrm rot="-3780000">
            <a:off x="3344068" y="3939381"/>
            <a:ext cx="214312" cy="571500"/>
          </a:xfrm>
          <a:prstGeom prst="upArrow">
            <a:avLst>
              <a:gd fmla="val 405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3725862" y="4152900"/>
            <a:ext cx="183673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pesquisas relacionadas</a:t>
            </a:r>
            <a:endParaRPr/>
          </a:p>
        </p:txBody>
      </p:sp>
      <p:sp>
        <p:nvSpPr>
          <p:cNvPr id="355" name="Google Shape;355;p50"/>
          <p:cNvSpPr/>
          <p:nvPr/>
        </p:nvSpPr>
        <p:spPr>
          <a:xfrm flipH="1" rot="2400000">
            <a:off x="3351212" y="2584450"/>
            <a:ext cx="212725" cy="808037"/>
          </a:xfrm>
          <a:prstGeom prst="upArrow">
            <a:avLst>
              <a:gd fmla="val 2843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0"/>
          <p:cNvSpPr txBox="1"/>
          <p:nvPr/>
        </p:nvSpPr>
        <p:spPr>
          <a:xfrm rot="1080000">
            <a:off x="2449512" y="3303587"/>
            <a:ext cx="18351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memória cache ou similares</a:t>
            </a:r>
            <a:endParaRPr/>
          </a:p>
        </p:txBody>
      </p:sp>
      <p:sp>
        <p:nvSpPr>
          <p:cNvPr id="357" name="Google Shape;357;p50"/>
          <p:cNvSpPr/>
          <p:nvPr/>
        </p:nvSpPr>
        <p:spPr>
          <a:xfrm>
            <a:off x="1320800" y="5368925"/>
            <a:ext cx="139700" cy="371475"/>
          </a:xfrm>
          <a:prstGeom prst="upArrow">
            <a:avLst>
              <a:gd fmla="val 4062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 rot="180000">
            <a:off x="869950" y="5675312"/>
            <a:ext cx="1422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lista de resultados</a:t>
            </a:r>
            <a:endParaRPr/>
          </a:p>
        </p:txBody>
      </p:sp>
      <p:sp>
        <p:nvSpPr>
          <p:cNvPr id="359" name="Google Shape;359;p50"/>
          <p:cNvSpPr txBox="1"/>
          <p:nvPr/>
        </p:nvSpPr>
        <p:spPr>
          <a:xfrm rot="-600000">
            <a:off x="3355975" y="6208712"/>
            <a:ext cx="1519237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termos de privacidade</a:t>
            </a:r>
            <a:endParaRPr/>
          </a:p>
        </p:txBody>
      </p:sp>
      <p:sp>
        <p:nvSpPr>
          <p:cNvPr id="360" name="Google Shape;360;p50"/>
          <p:cNvSpPr/>
          <p:nvPr/>
        </p:nvSpPr>
        <p:spPr>
          <a:xfrm rot="-4380000">
            <a:off x="2782093" y="5925343"/>
            <a:ext cx="187325" cy="954087"/>
          </a:xfrm>
          <a:prstGeom prst="upArrow">
            <a:avLst>
              <a:gd fmla="val 212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0" y="427037"/>
            <a:ext cx="9144000" cy="43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br>
              <a:rPr b="1" i="0" lang="en-US" sz="24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/>
          </a:p>
        </p:txBody>
      </p:sp>
      <p:sp>
        <p:nvSpPr>
          <p:cNvPr id="366" name="Google Shape;366;p51"/>
          <p:cNvSpPr txBox="1"/>
          <p:nvPr/>
        </p:nvSpPr>
        <p:spPr>
          <a:xfrm>
            <a:off x="0" y="839787"/>
            <a:ext cx="9144000" cy="73025"/>
          </a:xfrm>
          <a:prstGeom prst="rect">
            <a:avLst/>
          </a:prstGeom>
          <a:gradFill>
            <a:gsLst>
              <a:gs pos="0">
                <a:srgbClr val="767676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 txBox="1"/>
          <p:nvPr>
            <p:ph idx="1" type="body"/>
          </p:nvPr>
        </p:nvSpPr>
        <p:spPr>
          <a:xfrm>
            <a:off x="0" y="1049337"/>
            <a:ext cx="9117012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40005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marR="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8" name="Google Shape;368;p51"/>
          <p:cNvSpPr txBox="1"/>
          <p:nvPr/>
        </p:nvSpPr>
        <p:spPr>
          <a:xfrm>
            <a:off x="977900" y="1341437"/>
            <a:ext cx="8732837" cy="5100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 por termos que apareçam no endereço do site: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inurl:</a:t>
            </a:r>
            <a:r>
              <a:rPr b="1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allinurl:</a:t>
            </a:r>
            <a:r>
              <a:rPr b="1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termo1 termo2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87" y="2849562"/>
            <a:ext cx="6078537" cy="37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1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Lafayette B. Melo - IFPB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idx="1" type="body"/>
          </p:nvPr>
        </p:nvSpPr>
        <p:spPr>
          <a:xfrm>
            <a:off x="304800" y="1096962"/>
            <a:ext cx="8732837" cy="4527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7936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termos que apareçam nos títulos das páginas:	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intitle:</a:t>
            </a:r>
            <a:r>
              <a:rPr b="1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allintitle:</a:t>
            </a:r>
            <a:r>
              <a:rPr b="1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termo1 termo2 etc.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restringir elementos use o sinal de – (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menos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 para incluir um ou outro elemento use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Lafayette B. Melo - IFPB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idx="1" type="body"/>
          </p:nvPr>
        </p:nvSpPr>
        <p:spPr>
          <a:xfrm>
            <a:off x="304800" y="10969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encontrar arquivos específicos e seus formatos na Web</a:t>
            </a:r>
            <a:endParaRPr b="1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filetype:</a:t>
            </a: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formatodoarquivo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sultado de imagem para formatos de arquivo" id="383" name="Google Shape;38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025" y="1870075"/>
            <a:ext cx="3800475" cy="471328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3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Lafayette B. Melo - IFPB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155575" y="1190625"/>
            <a:ext cx="8831262" cy="5348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 por qualquer texto (palavra) –  </a:t>
            </a:r>
            <a:r>
              <a:rPr b="0" i="0" lang="en-US" sz="24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 Google não trunca caracteres!</a:t>
            </a:r>
            <a:endParaRPr b="1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uso do curinga (*) no lugar de uma palavra em um conjunto de palavras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 por assunto</a:t>
            </a:r>
            <a:endParaRPr b="1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related:</a:t>
            </a: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endereçodapáginarelacionada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Links para as páginas</a:t>
            </a:r>
            <a:endParaRPr b="1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link:</a:t>
            </a: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endereçodapáginarelacionada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4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Lafayette B. Melo - IFPB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idx="1" type="body"/>
          </p:nvPr>
        </p:nvSpPr>
        <p:spPr>
          <a:xfrm>
            <a:off x="304800" y="10969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Encontrando informações não mais linkadas nos sites</a:t>
            </a:r>
            <a:endParaRPr b="1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site:</a:t>
            </a: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endereçodosite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Encontrando definições</a:t>
            </a:r>
            <a:endParaRPr b="1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define:</a:t>
            </a: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Encontrando informações em um tempo determinado</a:t>
            </a:r>
            <a:endParaRPr b="1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ex.: 2016...2018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Encontrando um texto no conteúdo do site</a:t>
            </a:r>
            <a:endParaRPr b="1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intext:</a:t>
            </a:r>
            <a:r>
              <a:rPr b="1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1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5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Lafayette B. Melo - IFPB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52425" y="2108200"/>
            <a:ext cx="8245475" cy="413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gostar do que vai estudar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relacionar adequadamente forma e conteúdo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compreender diferenças entre processo e produto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ler, ler, ler...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conhecer eventos e pessoas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ter um tema problematizáel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poder especificar e determinar o tema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escolha de temas atuais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verificar se há restrição para fontes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entender o destinatário da pesquisa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0" y="1316037"/>
            <a:ext cx="71120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ter uma ideia de pesquisa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segredos do Google Acadêmico</a:t>
            </a:r>
            <a:endParaRPr/>
          </a:p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304800" y="1096962"/>
            <a:ext cx="8732837" cy="542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Google Acadêmico (</a:t>
            </a:r>
            <a:r>
              <a:rPr b="0" i="0"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https://scholar.google.com.br/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permite: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pesquisar material bibliográfico por autor e períódico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pesquisar material por data de publicação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incluir ou não patentes e citações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 sua própria biblioteca com marcadores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criar alertas (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 lembrado por novidades!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371475" y="165100"/>
            <a:ext cx="82296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exercício</a:t>
            </a:r>
            <a:endParaRPr/>
          </a:p>
        </p:txBody>
      </p:sp>
      <p:sp>
        <p:nvSpPr>
          <p:cNvPr id="409" name="Google Shape;409;p57"/>
          <p:cNvSpPr txBox="1"/>
          <p:nvPr>
            <p:ph idx="1" type="body"/>
          </p:nvPr>
        </p:nvSpPr>
        <p:spPr>
          <a:xfrm>
            <a:off x="115887" y="1069975"/>
            <a:ext cx="8732837" cy="10023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1) como encontrar e baixar para seu computador um jogo sobre o ensino de algoritmos?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2) faça as mesmas buscas por palavras-chave no GOOGLE e no GOOGLE ACADÊMICO e identifique situações nas quais cada um é melhor do que o outro e explique o porquê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3) como encontrar sites que falem do zika vírus, mas não falem sobre saúde nem estejam no site G1 da globo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4) encontre um livro recente na ACM para comprar que trate do legado de Ada Lovelace. Como você poderia encontrar este livro por um preço mais barato?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5) encontrar resultados  cujo título seja “introdução à programação” mas não estejam nem no site da editora contexto nem sejam arquivos em PDF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6) encontre um curso gratuito na internet de um assunto de computação que você mais gosta ou mais têm dúvidas e diga como foi o procedimento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7) encontre um material que está citado, mas não disponível para baixar e ler no GOOGLE ACADÊMICO, e depois encontre o mesmo material disponível para baixar gratuitamente e diga como resolveu a questão.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1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1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1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idx="1" type="body"/>
          </p:nvPr>
        </p:nvSpPr>
        <p:spPr>
          <a:xfrm>
            <a:off x="304800" y="10969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encontrar melhor imagens no Google Images (</a:t>
            </a:r>
            <a:r>
              <a:rPr b="0" i="0"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https://www.google.com/imghp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e buscar figuras semelhantes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comparando o Bing com o Google Images para os seus trabalhos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b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8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encontrando imagens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0" y="204787"/>
            <a:ext cx="91440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</a:pPr>
            <a:r>
              <a:rPr b="1" i="0" lang="en-US" sz="32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encontrando informações que não estão mais na Web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0"/>
          <p:cNvSpPr txBox="1"/>
          <p:nvPr>
            <p:ph idx="1" type="body"/>
          </p:nvPr>
        </p:nvSpPr>
        <p:spPr>
          <a:xfrm>
            <a:off x="92075" y="989012"/>
            <a:ext cx="8945562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Há várias ferramentas que permitem pesquisar ou registrar informações de sites que se modificaram ou não estão na Web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Vantagens:</a:t>
            </a:r>
            <a:endParaRPr/>
          </a:p>
          <a:p>
            <a:pPr indent="-457200" lvl="1" marL="8572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guardar informações que não estão mais na Web para pesquisa</a:t>
            </a:r>
            <a:endParaRPr/>
          </a:p>
          <a:p>
            <a:pPr indent="-457200" lvl="1" marL="8572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fazer referência a lugares que poderão não estar mais futuramente na Web</a:t>
            </a:r>
            <a:endParaRPr/>
          </a:p>
          <a:p>
            <a:pPr indent="-457200" lvl="1" marL="8572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encontrar informações que não estão mais em sites da Web</a:t>
            </a:r>
            <a:endParaRPr/>
          </a:p>
          <a:p>
            <a:pPr indent="-457200" lvl="1" marL="8572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saber como os sites foram se modificando com o tempo</a:t>
            </a:r>
            <a:endParaRPr/>
          </a:p>
          <a:p>
            <a:pPr indent="-457200" lvl="1" marL="8572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http://archive.org/web/</a:t>
            </a:r>
            <a:r>
              <a:rPr b="0" i="0"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http://archive.org/web/</a:t>
            </a: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acervo muito grande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http://archive.org/web/web.php</a:t>
            </a:r>
            <a:r>
              <a:rPr b="0" i="0"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http://archive.org/web/web.php</a:t>
            </a: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https://archive.org/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0025" y="4591050"/>
            <a:ext cx="210502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/>
        </p:nvSpPr>
        <p:spPr>
          <a:xfrm>
            <a:off x="0" y="938212"/>
            <a:ext cx="9144000" cy="73025"/>
          </a:xfrm>
          <a:prstGeom prst="rect">
            <a:avLst/>
          </a:prstGeom>
          <a:gradFill>
            <a:gsLst>
              <a:gs pos="0">
                <a:srgbClr val="767676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0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Lafayette B. Melo - IFPB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/>
          <p:nvPr>
            <p:ph idx="1" type="body"/>
          </p:nvPr>
        </p:nvSpPr>
        <p:spPr>
          <a:xfrm>
            <a:off x="92075" y="611187"/>
            <a:ext cx="8945562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https://archive-it.org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resultados retirados do Internet Archive, mas com outros resultados, incluindo educacionais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http://archive.is/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permite gravar sites de vários tipos Ex.: site do simpósio hipertexto gravado em 01/12/2015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http://webcitation.org/</a:t>
            </a:r>
            <a:r>
              <a:rPr b="0" i="0"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organizar citações, incluindo documentos do seu computador e páginas que poderão não estar mais na web no futuro. Como leitor, autor ou editor.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http://timetravel.mementoweb.org/</a:t>
            </a:r>
            <a:r>
              <a:rPr b="0" i="0"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se baseia em outros repositórios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http://www.freezepage.com/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congela páginas e tem login para administrar, com armazenagem limitada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https://app.stillio.com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tem screenshot de toda a página, não só da tela</a:t>
            </a:r>
            <a:endParaRPr/>
          </a:p>
        </p:txBody>
      </p:sp>
      <p:sp>
        <p:nvSpPr>
          <p:cNvPr id="434" name="Google Shape;434;p61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Lafayette B. Melo - IFPB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0" y="182562"/>
            <a:ext cx="91440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Quattrocento Sans"/>
              <a:buNone/>
            </a:pPr>
            <a:r>
              <a:rPr b="1" i="0" lang="en-US" sz="38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onde guardo o material encontrado</a:t>
            </a:r>
            <a:endParaRPr/>
          </a:p>
        </p:txBody>
      </p:sp>
      <p:sp>
        <p:nvSpPr>
          <p:cNvPr id="440" name="Google Shape;440;p62"/>
          <p:cNvSpPr txBox="1"/>
          <p:nvPr>
            <p:ph idx="1" type="body"/>
          </p:nvPr>
        </p:nvSpPr>
        <p:spPr>
          <a:xfrm>
            <a:off x="112712" y="1049337"/>
            <a:ext cx="894715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0" y="1049337"/>
            <a:ext cx="9117012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texto de site</a:t>
            </a:r>
            <a:r>
              <a:rPr b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pode ser num arquivo word, mas com referência à URL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PDF</a:t>
            </a:r>
            <a:r>
              <a:rPr b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em pastas, mas com arquivo à parte anotando a URL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imagens</a:t>
            </a:r>
            <a:r>
              <a:rPr b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em pastas com autor, data, título da matéria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bookmarks</a:t>
            </a:r>
            <a:r>
              <a:rPr b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cuidado para sincronizar nos dispositivos!!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https://onedrive.live.com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https://www.dropbox.com/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https://www.google.com/intl/pt/drive/</a:t>
            </a:r>
            <a:endParaRPr/>
          </a:p>
          <a:p>
            <a:pPr indent="0" lvl="1" marL="400050" marR="0" rtl="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1" marL="400050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Resultado de imagem para onedrive drive e dropbox" id="442" name="Google Shape;44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2675" y="3554412"/>
            <a:ext cx="3908425" cy="210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>
            <p:ph idx="1" type="body"/>
          </p:nvPr>
        </p:nvSpPr>
        <p:spPr>
          <a:xfrm>
            <a:off x="304800" y="944562"/>
            <a:ext cx="8732837" cy="196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sincronizar os dados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Bookmarks no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Chrome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faça login com sua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 do Google  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sempre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entrar em outro dispositivos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525" y="995362"/>
            <a:ext cx="3529012" cy="586263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Lafayette B. Melo - IFPB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fichamento</a:t>
            </a:r>
            <a:endParaRPr/>
          </a:p>
        </p:txBody>
      </p:sp>
      <p:sp>
        <p:nvSpPr>
          <p:cNvPr id="455" name="Google Shape;455;p64"/>
          <p:cNvSpPr txBox="1"/>
          <p:nvPr>
            <p:ph idx="1" type="body"/>
          </p:nvPr>
        </p:nvSpPr>
        <p:spPr>
          <a:xfrm>
            <a:off x="112712" y="1049337"/>
            <a:ext cx="8947150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fichamento</a:t>
            </a:r>
            <a:endParaRPr/>
          </a:p>
          <a:p>
            <a:pPr indent="-127000" lvl="1" marL="4000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registro de informações sobre o levantamento bibliográfico realizado pelo leitor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56" name="Google Shape;456;p64"/>
          <p:cNvGraphicFramePr/>
          <p:nvPr/>
        </p:nvGraphicFramePr>
        <p:xfrm>
          <a:off x="1346200" y="267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{C60100D3-EE17-4F6D-9F65-7AE97D40E2E8}</a:tableStyleId>
              </a:tblPr>
              <a:tblGrid>
                <a:gridCol w="6096000"/>
              </a:tblGrid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Título: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Número  da ficha: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Referência bibliográfica: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146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1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1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texto resumo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i="0" lang="en-US" sz="18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Localização: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como adquirir livros</a:t>
            </a:r>
            <a:endParaRPr/>
          </a:p>
        </p:txBody>
      </p:sp>
      <p:sp>
        <p:nvSpPr>
          <p:cNvPr id="462" name="Google Shape;462;p65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0" y="1973262"/>
            <a:ext cx="8243887" cy="413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 ter questões relativamente complexas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 ter um tamanho considerável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deve ter fontes científicas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está vinculado a um orientador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depende da área de pesquisa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 revistas ou eventos já dão uma orientação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http://ihc2016.mybluemix.net/br/cfp.jsp#fullPapers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http://www.csbc2016.com.br/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http://www.cbie2016.facom.ufu.br/pt/</a:t>
            </a:r>
            <a:endParaRPr/>
          </a:p>
          <a:p>
            <a:pPr indent="-2413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279400" y="1293812"/>
            <a:ext cx="8539162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escolher um tópico de pesquisa científica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/>
          <p:nvPr>
            <p:ph idx="1" type="body"/>
          </p:nvPr>
        </p:nvSpPr>
        <p:spPr>
          <a:xfrm>
            <a:off x="411162" y="1293812"/>
            <a:ext cx="8732837" cy="3986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bibliotecas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http://www.bbm.usp.br/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http://www2.senado.leg.br/bdsf/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http://www.bvmemorial.fapesp.br/php/index.php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http://www.gutenberg.org/wiki/PT_Principal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http://www.bl.uk/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b="0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66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como adquirir livros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/>
          <p:nvPr>
            <p:ph idx="1" type="body"/>
          </p:nvPr>
        </p:nvSpPr>
        <p:spPr>
          <a:xfrm>
            <a:off x="304800" y="944562"/>
            <a:ext cx="8732837" cy="196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67"/>
          <p:cNvSpPr txBox="1"/>
          <p:nvPr/>
        </p:nvSpPr>
        <p:spPr>
          <a:xfrm>
            <a:off x="26987" y="174625"/>
            <a:ext cx="91440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7"/>
          <p:cNvSpPr txBox="1"/>
          <p:nvPr/>
        </p:nvSpPr>
        <p:spPr>
          <a:xfrm>
            <a:off x="-11112" y="915987"/>
            <a:ext cx="9144000" cy="73025"/>
          </a:xfrm>
          <a:prstGeom prst="rect">
            <a:avLst/>
          </a:prstGeom>
          <a:gradFill>
            <a:gsLst>
              <a:gs pos="0">
                <a:srgbClr val="767676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7"/>
          <p:cNvSpPr txBox="1"/>
          <p:nvPr/>
        </p:nvSpPr>
        <p:spPr>
          <a:xfrm>
            <a:off x="290512" y="339725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7" name="Google Shape;47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81137"/>
            <a:ext cx="914400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7"/>
          <p:cNvSpPr txBox="1"/>
          <p:nvPr/>
        </p:nvSpPr>
        <p:spPr>
          <a:xfrm>
            <a:off x="2124075" y="5627687"/>
            <a:ext cx="553243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Arial"/>
              <a:buNone/>
            </a:pPr>
            <a:r>
              <a:rPr b="0" i="0" lang="en-US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https://books.google.com</a:t>
            </a:r>
            <a:endParaRPr/>
          </a:p>
        </p:txBody>
      </p:sp>
      <p:sp>
        <p:nvSpPr>
          <p:cNvPr id="479" name="Google Shape;479;p67"/>
          <p:cNvSpPr txBox="1"/>
          <p:nvPr/>
        </p:nvSpPr>
        <p:spPr>
          <a:xfrm>
            <a:off x="396875" y="1017587"/>
            <a:ext cx="8496300" cy="577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GOOGLE LIVROS</a:t>
            </a:r>
            <a:endParaRPr b="0" i="0" sz="3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>
            <p:ph idx="1" type="body"/>
          </p:nvPr>
        </p:nvSpPr>
        <p:spPr>
          <a:xfrm>
            <a:off x="290512" y="339725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5" name="Google Shape;48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8100"/>
            <a:ext cx="9144000" cy="42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"/>
          <p:cNvSpPr txBox="1"/>
          <p:nvPr>
            <p:ph idx="1" type="body"/>
          </p:nvPr>
        </p:nvSpPr>
        <p:spPr>
          <a:xfrm>
            <a:off x="290512" y="339725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1" name="Google Shape;4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44675"/>
            <a:ext cx="9144000" cy="31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idx="1" type="body"/>
          </p:nvPr>
        </p:nvSpPr>
        <p:spPr>
          <a:xfrm>
            <a:off x="290512" y="339725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97" name="Google Shape;49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12" y="1335087"/>
            <a:ext cx="9144000" cy="41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0"/>
          <p:cNvSpPr txBox="1"/>
          <p:nvPr/>
        </p:nvSpPr>
        <p:spPr>
          <a:xfrm>
            <a:off x="314325" y="5780087"/>
            <a:ext cx="8472487" cy="9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</a:pPr>
            <a:r>
              <a:rPr b="0" i="0"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https://googlebookdownloader.codeplex.com/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</p:txBody>
      </p:sp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/>
          <p:nvPr>
            <p:ph idx="1" type="body"/>
          </p:nvPr>
        </p:nvSpPr>
        <p:spPr>
          <a:xfrm>
            <a:off x="304800" y="944562"/>
            <a:ext cx="8732837" cy="196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71"/>
          <p:cNvSpPr txBox="1"/>
          <p:nvPr/>
        </p:nvSpPr>
        <p:spPr>
          <a:xfrm>
            <a:off x="26987" y="174625"/>
            <a:ext cx="91440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71"/>
          <p:cNvSpPr txBox="1"/>
          <p:nvPr/>
        </p:nvSpPr>
        <p:spPr>
          <a:xfrm>
            <a:off x="-11112" y="915987"/>
            <a:ext cx="9144000" cy="73025"/>
          </a:xfrm>
          <a:prstGeom prst="rect">
            <a:avLst/>
          </a:prstGeom>
          <a:gradFill>
            <a:gsLst>
              <a:gs pos="0">
                <a:srgbClr val="767676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396875" y="1017587"/>
            <a:ext cx="8496300" cy="577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Kobo, Play livros ou Kindle?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07" name="Google Shape;50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4137" y="1789112"/>
            <a:ext cx="931227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9650"/>
            <a:ext cx="91440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3"/>
          <p:cNvSpPr txBox="1"/>
          <p:nvPr>
            <p:ph idx="1" type="body"/>
          </p:nvPr>
        </p:nvSpPr>
        <p:spPr>
          <a:xfrm>
            <a:off x="290512" y="339725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0" i="0" sz="3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0" i="0" sz="3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8" name="Google Shape;51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8837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3"/>
          <p:cNvSpPr txBox="1"/>
          <p:nvPr/>
        </p:nvSpPr>
        <p:spPr>
          <a:xfrm>
            <a:off x="2124075" y="5943600"/>
            <a:ext cx="5746750" cy="9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</a:pPr>
            <a:r>
              <a:rPr b="0" i="0"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https://play.google.com/books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</p:txBody>
      </p:sp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4"/>
          <p:cNvSpPr txBox="1"/>
          <p:nvPr>
            <p:ph idx="1" type="body"/>
          </p:nvPr>
        </p:nvSpPr>
        <p:spPr>
          <a:xfrm>
            <a:off x="290512" y="339725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0" i="0" sz="3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5" name="Google Shape;52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8837"/>
            <a:ext cx="9144000" cy="51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5"/>
          <p:cNvSpPr txBox="1"/>
          <p:nvPr>
            <p:ph idx="1" type="body"/>
          </p:nvPr>
        </p:nvSpPr>
        <p:spPr>
          <a:xfrm>
            <a:off x="290512" y="339725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0" i="0" sz="3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1" name="Google Shape;53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512" y="1479550"/>
            <a:ext cx="9144000" cy="38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5"/>
          <p:cNvSpPr txBox="1"/>
          <p:nvPr/>
        </p:nvSpPr>
        <p:spPr>
          <a:xfrm>
            <a:off x="2124075" y="5943600"/>
            <a:ext cx="540226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</a:pPr>
            <a:r>
              <a:rPr b="0" i="0"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https://www.amazon.com.br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0" y="1973262"/>
            <a:ext cx="8243887" cy="413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se deve escrever uma revisão bibliográfica sem saber o que vai ser feito em termos de produção de conhecimento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cuidado para não confundir o objetivo com o tema da pesquisa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 objetivo pode ter uma hipótese de trabalho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ex.: “demonstrar que a hipótese x é verdadeira”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evitar: “aumentar conhecimento”, “realizar um estágio” etc.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 pode-se “PROPOR” um método, uma abordagem, uma arquitetura, um processo de desenvolvimento, um algoritmo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boa revisão bibliográfica ajuda na justificativa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revisão do tema não implica dizer que não encontrou nada parecido com sua ideia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tema deve levar em conta perspectiva de desenvolvimento profissional</a:t>
            </a:r>
            <a:endParaRPr/>
          </a:p>
          <a:p>
            <a:pPr indent="-2413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130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13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279400" y="1293812"/>
            <a:ext cx="8539162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escolher um tópico de pesquisa científica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6"/>
          <p:cNvSpPr txBox="1"/>
          <p:nvPr>
            <p:ph idx="1" type="body"/>
          </p:nvPr>
        </p:nvSpPr>
        <p:spPr>
          <a:xfrm>
            <a:off x="290512" y="339725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0" i="0" sz="3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38" name="Google Shape;53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1550"/>
            <a:ext cx="91440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"/>
          <p:cNvSpPr txBox="1"/>
          <p:nvPr>
            <p:ph idx="1" type="body"/>
          </p:nvPr>
        </p:nvSpPr>
        <p:spPr>
          <a:xfrm>
            <a:off x="290512" y="339725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E-readers, tablets, smartphones ou notebooks?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0" i="0" sz="3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0" i="0" sz="12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44" name="Google Shape;54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0950"/>
            <a:ext cx="9144000" cy="4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8"/>
          <p:cNvSpPr txBox="1"/>
          <p:nvPr>
            <p:ph idx="1" type="body"/>
          </p:nvPr>
        </p:nvSpPr>
        <p:spPr>
          <a:xfrm>
            <a:off x="411162" y="254000"/>
            <a:ext cx="8496300" cy="618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DICAS DE USO DO KINDLE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Procure livros gratuitos como em:</a:t>
            </a:r>
            <a:endParaRPr/>
          </a:p>
          <a:p>
            <a:pPr indent="-3429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⮚"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Gratizone</a:t>
            </a:r>
            <a:endParaRPr/>
          </a:p>
          <a:p>
            <a:pPr indent="-3429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⮚"/>
            </a:pPr>
            <a:r>
              <a:rPr b="0" i="0" lang="en-US" sz="2200" u="sng">
                <a:solidFill>
                  <a:schemeClr val="hlink"/>
                </a:solidFill>
                <a:hlinkClick r:id="rId3"/>
              </a:rPr>
              <a:t>Gutenberg Project</a:t>
            </a:r>
            <a:endParaRPr/>
          </a:p>
          <a:p>
            <a:pPr indent="-3429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⮚"/>
            </a:pPr>
            <a:r>
              <a:rPr b="0" i="0" lang="en-US" sz="2200" u="sng">
                <a:solidFill>
                  <a:schemeClr val="hlink"/>
                </a:solidFill>
                <a:hlinkClick r:id="rId4"/>
              </a:rPr>
              <a:t>livros gratuitos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Verifique formatos do Kindle</a:t>
            </a: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azw, doc, pdf, mobi, mp3, áudio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Envie arquivos para um dispositivo através do email registrado na Amazon, os anexando na mensagem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Crie coleções de livros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Comprando livros com cuidado, conheça a interface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9"/>
          <p:cNvSpPr txBox="1"/>
          <p:nvPr>
            <p:ph type="title"/>
          </p:nvPr>
        </p:nvSpPr>
        <p:spPr>
          <a:xfrm>
            <a:off x="0" y="182562"/>
            <a:ext cx="91440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1" i="0" lang="en-US" sz="36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como gerenciar a revisão bibliográfica</a:t>
            </a:r>
            <a:endParaRPr/>
          </a:p>
        </p:txBody>
      </p:sp>
      <p:sp>
        <p:nvSpPr>
          <p:cNvPr id="555" name="Google Shape;555;p7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 txBox="1"/>
          <p:nvPr>
            <p:ph idx="1" type="body"/>
          </p:nvPr>
        </p:nvSpPr>
        <p:spPr>
          <a:xfrm>
            <a:off x="304800" y="944562"/>
            <a:ext cx="8732837" cy="196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80"/>
          <p:cNvSpPr txBox="1"/>
          <p:nvPr/>
        </p:nvSpPr>
        <p:spPr>
          <a:xfrm>
            <a:off x="26987" y="174625"/>
            <a:ext cx="91440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80"/>
          <p:cNvSpPr txBox="1"/>
          <p:nvPr/>
        </p:nvSpPr>
        <p:spPr>
          <a:xfrm>
            <a:off x="-11112" y="915987"/>
            <a:ext cx="9144000" cy="73025"/>
          </a:xfrm>
          <a:prstGeom prst="rect">
            <a:avLst/>
          </a:prstGeom>
          <a:gradFill>
            <a:gsLst>
              <a:gs pos="0">
                <a:srgbClr val="767676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80"/>
          <p:cNvSpPr txBox="1"/>
          <p:nvPr/>
        </p:nvSpPr>
        <p:spPr>
          <a:xfrm>
            <a:off x="620712" y="1220787"/>
            <a:ext cx="8732837" cy="441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Mendeley - </a:t>
            </a:r>
            <a:r>
              <a:rPr b="0" i="0"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https://www.mendeley.com/</a:t>
            </a:r>
            <a:r>
              <a:rPr b="0" i="0" lang="en-US" sz="2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Zotero – </a:t>
            </a:r>
            <a:r>
              <a:rPr b="0" i="0"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https://www.zotero.org/</a:t>
            </a:r>
            <a:r>
              <a:rPr b="0" i="0" lang="en-US" sz="2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Endnote – </a:t>
            </a:r>
            <a:r>
              <a:rPr b="0" i="0" lang="en-US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http://endnote.com/</a:t>
            </a:r>
            <a:b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80"/>
          <p:cNvSpPr txBox="1"/>
          <p:nvPr/>
        </p:nvSpPr>
        <p:spPr>
          <a:xfrm>
            <a:off x="1543050" y="4451350"/>
            <a:ext cx="66452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qual é a melhor para gerenciamento?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materiais de computação</a:t>
            </a:r>
            <a:endParaRPr/>
          </a:p>
        </p:txBody>
      </p:sp>
      <p:sp>
        <p:nvSpPr>
          <p:cNvPr id="570" name="Google Shape;570;p8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https://coderprog.com/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2"/>
          <p:cNvSpPr txBox="1"/>
          <p:nvPr>
            <p:ph idx="1" type="body"/>
          </p:nvPr>
        </p:nvSpPr>
        <p:spPr>
          <a:xfrm>
            <a:off x="304800" y="944562"/>
            <a:ext cx="8732837" cy="196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82"/>
          <p:cNvSpPr txBox="1"/>
          <p:nvPr/>
        </p:nvSpPr>
        <p:spPr>
          <a:xfrm>
            <a:off x="304800" y="576262"/>
            <a:ext cx="8732837" cy="441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https://fastformat.co/b/fastref</a:t>
            </a: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Fastformat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http://www.more.ufsc.br/</a:t>
            </a: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Ferramenta MORE da UFSC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Geração de referências com Google Docs: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Instalação de complemento Easybib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2"/>
          <p:cNvSpPr txBox="1"/>
          <p:nvPr/>
        </p:nvSpPr>
        <p:spPr>
          <a:xfrm>
            <a:off x="0" y="114300"/>
            <a:ext cx="7356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gerar referências bibliográficas?</a:t>
            </a:r>
            <a:endParaRPr/>
          </a:p>
        </p:txBody>
      </p:sp>
      <p:pic>
        <p:nvPicPr>
          <p:cNvPr id="578" name="Google Shape;57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946525"/>
            <a:ext cx="9144000" cy="2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2"/>
          <p:cNvSpPr/>
          <p:nvPr/>
        </p:nvSpPr>
        <p:spPr>
          <a:xfrm rot="5040000">
            <a:off x="2994818" y="3037681"/>
            <a:ext cx="211137" cy="3127375"/>
          </a:xfrm>
          <a:prstGeom prst="downArrow">
            <a:avLst>
              <a:gd fmla="val 20871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3"/>
          <p:cNvSpPr txBox="1"/>
          <p:nvPr>
            <p:ph idx="1" type="body"/>
          </p:nvPr>
        </p:nvSpPr>
        <p:spPr>
          <a:xfrm>
            <a:off x="304800" y="944562"/>
            <a:ext cx="8732837" cy="196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83"/>
          <p:cNvSpPr txBox="1"/>
          <p:nvPr/>
        </p:nvSpPr>
        <p:spPr>
          <a:xfrm>
            <a:off x="304800" y="576262"/>
            <a:ext cx="8732837" cy="97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Geração de referências no Google Acadêmico: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Clicar na aspa abaixo do resultado da referência e copiar o que aparece ao lado de NBR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7" y="2122487"/>
            <a:ext cx="9021762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83"/>
          <p:cNvSpPr/>
          <p:nvPr/>
        </p:nvSpPr>
        <p:spPr>
          <a:xfrm rot="-1560000">
            <a:off x="658812" y="5011737"/>
            <a:ext cx="4176712" cy="346075"/>
          </a:xfrm>
          <a:prstGeom prst="rightArrow">
            <a:avLst>
              <a:gd fmla="val 20705" name="adj1"/>
              <a:gd fmla="val 50000" name="adj2"/>
            </a:avLst>
          </a:prstGeom>
          <a:solidFill>
            <a:srgbClr val="C00000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0" y="1973262"/>
            <a:ext cx="8243887" cy="413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cuidado para não confundir tópico com título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tente fazer o título completando “Meu estudo é sobre...”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dicas para escrever o título: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eliminar palavras desnecessárias. ex.: “Uma abordagem do...”, “Um estudo sobre...”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elimine o máximo de artigos e preposições que puder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inclua o foco ou tópico do estudo</a:t>
            </a:r>
            <a:endParaRPr/>
          </a:p>
          <a:p>
            <a:pPr indent="-3429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pode-se pensar em perguntas</a:t>
            </a:r>
            <a:endParaRPr/>
          </a:p>
          <a:p>
            <a:pPr indent="-2413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130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41300" lvl="2" marL="1143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279400" y="1293812"/>
            <a:ext cx="8539162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escolher um tópico de pesquisa científica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</a:t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279400" y="1293812"/>
            <a:ext cx="8539162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escolher um tópico de pesquisa científica</a:t>
            </a:r>
            <a:endParaRPr/>
          </a:p>
        </p:txBody>
      </p:sp>
      <p:sp>
        <p:nvSpPr>
          <p:cNvPr id="217" name="Google Shape;217;p33"/>
          <p:cNvSpPr txBox="1"/>
          <p:nvPr/>
        </p:nvSpPr>
        <p:spPr>
          <a:xfrm>
            <a:off x="4170362" y="2363787"/>
            <a:ext cx="698500" cy="369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  <a:endParaRPr/>
          </a:p>
        </p:txBody>
      </p:sp>
      <p:sp>
        <p:nvSpPr>
          <p:cNvPr id="218" name="Google Shape;218;p33"/>
          <p:cNvSpPr txBox="1"/>
          <p:nvPr/>
        </p:nvSpPr>
        <p:spPr>
          <a:xfrm>
            <a:off x="3286125" y="3754437"/>
            <a:ext cx="2224087" cy="36988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revisão bibliográfica</a:t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3322637" y="4541837"/>
            <a:ext cx="2219325" cy="369887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4281487" y="2854325"/>
            <a:ext cx="581025" cy="814387"/>
          </a:xfrm>
          <a:prstGeom prst="downArrow">
            <a:avLst>
              <a:gd fmla="val 13895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5619750" y="3790950"/>
            <a:ext cx="1506537" cy="1316037"/>
          </a:xfrm>
          <a:prstGeom prst="curvedLeftArrow">
            <a:avLst>
              <a:gd fmla="val 10800" name="adj1"/>
              <a:gd fmla="val 18900" name="adj2"/>
              <a:gd fmla="val 4717" name="adj3"/>
            </a:avLst>
          </a:prstGeom>
          <a:solidFill>
            <a:srgbClr val="FF0000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/>
          <p:nvPr/>
        </p:nvSpPr>
        <p:spPr>
          <a:xfrm rot="10800000">
            <a:off x="1679575" y="3587750"/>
            <a:ext cx="1506537" cy="1314450"/>
          </a:xfrm>
          <a:prstGeom prst="curvedLeftArrow">
            <a:avLst>
              <a:gd fmla="val 11537" name="adj1"/>
              <a:gd fmla="val 19269" name="adj2"/>
              <a:gd fmla="val 4711" name="adj3"/>
            </a:avLst>
          </a:prstGeom>
          <a:solidFill>
            <a:srgbClr val="FF0000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0" y="1973262"/>
            <a:ext cx="8243887" cy="413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levantamento de determinado tema, processado em bases nacionais e internacionais, que contêm artigos de revistas, livros, teses e demais documentos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resultado é uma lista com </a:t>
            </a: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referências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resumos</a:t>
            </a:r>
            <a:endParaRPr/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ESCOLHA DE TERMOS DE PESQUISA</a:t>
            </a:r>
            <a:endParaRPr/>
          </a:p>
        </p:txBody>
      </p:sp>
      <p:sp>
        <p:nvSpPr>
          <p:cNvPr id="229" name="Google Shape;229;p34"/>
          <p:cNvSpPr txBox="1"/>
          <p:nvPr/>
        </p:nvSpPr>
        <p:spPr>
          <a:xfrm>
            <a:off x="534987" y="1249362"/>
            <a:ext cx="4949825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pesquisa bibliográfica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503237" y="182562"/>
            <a:ext cx="8229600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b="1" i="0" lang="en-US" sz="40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tema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0" y="1973262"/>
            <a:ext cx="8243887" cy="413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ESCOLHA DE UM TÓPICO</a:t>
            </a:r>
            <a:endParaRPr/>
          </a:p>
          <a:p>
            <a:pPr indent="-215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ESCOLHA DE UMA QUESTÃO DE PESQUISA</a:t>
            </a:r>
            <a:endParaRPr/>
          </a:p>
          <a:p>
            <a:pPr indent="-215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5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ESCOLHA DE TERMOS DE PESQUISA</a:t>
            </a:r>
            <a:endParaRPr/>
          </a:p>
        </p:txBody>
      </p:sp>
      <p:sp>
        <p:nvSpPr>
          <p:cNvPr id="236" name="Google Shape;236;p35"/>
          <p:cNvSpPr txBox="1"/>
          <p:nvPr/>
        </p:nvSpPr>
        <p:spPr>
          <a:xfrm>
            <a:off x="501650" y="1260475"/>
            <a:ext cx="6030912" cy="625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ordem na pesquisa (bibliográfica)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2654300" y="2463800"/>
            <a:ext cx="490537" cy="814387"/>
          </a:xfrm>
          <a:prstGeom prst="downArrow">
            <a:avLst>
              <a:gd fmla="val 15095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5"/>
          <p:cNvSpPr/>
          <p:nvPr/>
        </p:nvSpPr>
        <p:spPr>
          <a:xfrm>
            <a:off x="2627312" y="3965575"/>
            <a:ext cx="490537" cy="814387"/>
          </a:xfrm>
          <a:prstGeom prst="downArrow">
            <a:avLst>
              <a:gd fmla="val 15095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